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9"/>
  </p:notesMasterIdLst>
  <p:sldIdLst>
    <p:sldId id="28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9808E-2DBB-448B-8ABF-919DD0AD564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3EBEF-A25A-4A3B-9BCD-F28890353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D837-A29F-DDE3-BCFB-1ABBB350B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F0405-9AE2-1B68-898F-6562A5F5E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55FF3-E006-89CE-F681-B30B36278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A5C17-4312-D424-719A-7894D19B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8CCF8-C251-2892-6246-EF391913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95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C084-3FA6-7658-2413-E25988DB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9A2C1-41EE-825F-A570-6D2104516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EEC7A-54CE-4D42-1311-A50226A4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8776C-7972-907D-0743-A7880A9C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2D7F1-9EB4-2584-CF51-154C0BD5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08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6053B5-5DA3-9A8D-31F3-5E7EDE15B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915B1-94B0-904A-BE71-C84835D2A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D82D6-6FFF-0166-AC9E-B328944D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F8EE4-716C-832D-9ED4-88A8FDDD6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1E545-7253-571D-80F0-015F71B1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61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5F0D-6C8B-1F29-F392-5C387419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AF794-9028-7CAA-7F06-FD7336BD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F4C2A-4C2D-1520-7B66-1EA5FA74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21AE4-DC31-CFFD-12B8-2ACBA65C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E476F-AD88-5420-0D6A-45A93710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82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0BAA-3EF8-479A-70BE-C47B8F98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56916-8DCC-74A5-E6F0-CF4356E7F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F6C16-94BB-D0F1-680B-4BE51F10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356C6-C0E2-5CB1-D39C-733CF4E1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4273A-489D-CB67-C3B8-6991B610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26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2994-A3EF-5634-8C15-7EB78ED7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F584F-AEF5-1273-D477-4AC821F61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154ED-2DCC-264B-EF40-AD07FC503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BC810-11BB-E668-5E5B-800E64C4B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83D3A-2F7E-26A9-2A77-E9EF49CA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CD872-D70D-C27E-7CE1-E6783040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92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D015-B429-98A7-CBDD-22B0CE84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10FBB-3C32-36A0-AB93-88844D7F0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B13BE-4E37-4AFF-796F-CDC9D43EE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CB3B5-CD78-88EB-F7EF-00AFDC9C6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5DBAE-21CB-2729-625B-94B16131B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2BE479-6639-D103-F615-7A03FB96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8E262-3735-7F25-F5A7-34B49E14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40C61-483B-8BE1-29B6-C70DDD7B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93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C309D-408B-69AC-214B-0708E96E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C8B44-A4C7-92E3-1896-D7D4EB79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458BC-3509-E83C-52DD-1A7C252F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74133-9D81-026C-B918-FA40B8AD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14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A0027-B6A1-2F21-8F7C-32305B31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37ACA4-6B0D-C1B8-A487-983AB8626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317C2-9371-3155-49A9-389673F2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81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ECEC-E9A7-FBA5-B341-A666C7A2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3D6AE-4217-C4CC-3FEF-2D822543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DA620-4C9E-A428-02D3-BDD892160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8C363-5EC2-B3A8-524A-113BEDA1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4C6E4-C7A1-71B1-5F7E-62FBFA308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B2371-BCD5-E59F-33F5-8D294D96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91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0E59-EF9B-BD37-3D6B-48B1F9EE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AC4CAE-2639-1D9F-4DF9-FCC53382A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6729E-E217-548D-4BDF-EF0BC050D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33DFF-D676-46AE-B039-514DD320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1CADF-6264-F488-CB4A-34BCD3C7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277FC-6DE4-9C41-AA33-E13A82F7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301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3A77F-1C82-FC2D-DA31-82AE18DA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579B0-5802-29AB-B6FC-0070B5BD8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0C46E-8986-9F4B-57D2-035D04B75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ADA6D-A154-43A9-A77B-E318DFD38872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5B4BC-57AC-BE18-44D3-C841D1942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A561F-7D33-E294-BECC-558AE4125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E5982-38A1-4F7C-9DF0-3A3FC75CA0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02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977670" y="982729"/>
            <a:ext cx="9336369" cy="3756420"/>
            <a:chOff x="0" y="-38100"/>
            <a:chExt cx="1163489" cy="444500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1163488" cy="406400"/>
            </a:xfrm>
            <a:custGeom>
              <a:avLst/>
              <a:gdLst/>
              <a:ahLst/>
              <a:cxnLst/>
              <a:rect l="l" t="t" r="r" b="b"/>
              <a:pathLst>
                <a:path w="1163488" h="406400" extrusionOk="0">
                  <a:moveTo>
                    <a:pt x="960288" y="0"/>
                  </a:moveTo>
                  <a:cubicBezTo>
                    <a:pt x="1072513" y="0"/>
                    <a:pt x="1163488" y="90976"/>
                    <a:pt x="1163488" y="203200"/>
                  </a:cubicBezTo>
                  <a:cubicBezTo>
                    <a:pt x="1163488" y="315424"/>
                    <a:pt x="1072513" y="406400"/>
                    <a:pt x="9602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2E8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1163489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3366033" y="5121198"/>
            <a:ext cx="5846793" cy="1171447"/>
          </a:xfrm>
          <a:prstGeom prst="roundRect">
            <a:avLst>
              <a:gd name="adj" fmla="val 50000"/>
            </a:avLst>
          </a:prstGeom>
          <a:solidFill>
            <a:srgbClr val="FDF2E8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3788339" y="5228762"/>
            <a:ext cx="4464993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3200" dirty="0"/>
              <a:t>Coffee Shop Sales Analysis</a:t>
            </a:r>
          </a:p>
          <a:p>
            <a:r>
              <a:rPr lang="en-IN" sz="2000" dirty="0"/>
              <a:t>By- Rajat Kamble</a:t>
            </a:r>
            <a:endParaRPr sz="2000" dirty="0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53" y="3705110"/>
            <a:ext cx="3199267" cy="304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4253" y="134502"/>
            <a:ext cx="4397714" cy="26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9F644-B432-0094-B578-EE15E2121045}"/>
              </a:ext>
            </a:extLst>
          </p:cNvPr>
          <p:cNvSpPr txBox="1"/>
          <p:nvPr/>
        </p:nvSpPr>
        <p:spPr>
          <a:xfrm>
            <a:off x="2241756" y="1732735"/>
            <a:ext cx="69710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i="1" u="sng" dirty="0" err="1"/>
              <a:t>Brewediq</a:t>
            </a:r>
            <a:r>
              <a:rPr lang="en-US" sz="7200" i="1" u="sng" dirty="0"/>
              <a:t> </a:t>
            </a:r>
          </a:p>
          <a:p>
            <a:pPr algn="ctr"/>
            <a:r>
              <a:rPr lang="en-US" sz="7200" i="1" u="sng" dirty="0"/>
              <a:t>Coffee</a:t>
            </a:r>
            <a:endParaRPr lang="en-IN" sz="7200" i="1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094BC-1611-98AA-C186-04097355D5DE}"/>
              </a:ext>
            </a:extLst>
          </p:cNvPr>
          <p:cNvSpPr txBox="1"/>
          <p:nvPr/>
        </p:nvSpPr>
        <p:spPr>
          <a:xfrm>
            <a:off x="1402080" y="357878"/>
            <a:ext cx="938784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500" dirty="0"/>
              <a:t>Hell’s Kitchen Month on Month Growth</a:t>
            </a:r>
            <a:endParaRPr lang="en-IN" sz="4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8588E-8658-9425-6C45-EC1842088D1E}"/>
              </a:ext>
            </a:extLst>
          </p:cNvPr>
          <p:cNvSpPr txBox="1"/>
          <p:nvPr/>
        </p:nvSpPr>
        <p:spPr>
          <a:xfrm>
            <a:off x="28860" y="1142707"/>
            <a:ext cx="593302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January : </a:t>
            </a:r>
            <a:r>
              <a:rPr lang="en-US" sz="2000" dirty="0"/>
              <a:t>No growth is shown because it’s the starting point.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February : </a:t>
            </a:r>
            <a:r>
              <a:rPr lang="en-US" sz="2000" dirty="0"/>
              <a:t>Sales dropped by about </a:t>
            </a:r>
            <a:r>
              <a:rPr lang="en-US" sz="2000" b="1" dirty="0"/>
              <a:t>7.5% </a:t>
            </a:r>
            <a:r>
              <a:rPr lang="en-US" sz="2000" dirty="0"/>
              <a:t>this shows that customers bought less because of seasonal reasons or lower demand after the New Year.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1" dirty="0"/>
              <a:t>March : </a:t>
            </a:r>
            <a:r>
              <a:rPr lang="en-IN" sz="2000" dirty="0"/>
              <a:t> </a:t>
            </a:r>
            <a:r>
              <a:rPr lang="en-US" sz="2000" dirty="0"/>
              <a:t>there was a big recovery </a:t>
            </a:r>
            <a:r>
              <a:rPr lang="en-US" sz="2000" b="1" dirty="0"/>
              <a:t>growth </a:t>
            </a:r>
            <a:r>
              <a:rPr lang="en-US" sz="2000" dirty="0"/>
              <a:t>showing strong improvement.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April :</a:t>
            </a:r>
            <a:r>
              <a:rPr lang="en-US" sz="2000" dirty="0"/>
              <a:t> Growth slowed but still positive at around </a:t>
            </a:r>
            <a:r>
              <a:rPr lang="en-US" sz="2000" b="1" dirty="0"/>
              <a:t>21.7%</a:t>
            </a:r>
            <a:r>
              <a:rPr lang="en-US" sz="2000" dirty="0"/>
              <a:t>, keeping the upward momentum.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May : </a:t>
            </a:r>
            <a:r>
              <a:rPr lang="en-US" sz="2000" dirty="0"/>
              <a:t>The store saw its </a:t>
            </a:r>
            <a:r>
              <a:rPr lang="en-US" sz="2000" b="1" dirty="0"/>
              <a:t>highest jump at 30.5%</a:t>
            </a:r>
            <a:r>
              <a:rPr lang="en-US" sz="2000" dirty="0"/>
              <a:t>, a very strong boost in sales. The biggest leap in the whole six-month period.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June :</a:t>
            </a:r>
            <a:r>
              <a:rPr lang="en-US" sz="2000" b="1" dirty="0">
                <a:solidFill>
                  <a:srgbClr val="001D35"/>
                </a:solidFill>
                <a:latin typeface="Google Sans"/>
              </a:rPr>
              <a:t> </a:t>
            </a:r>
            <a:r>
              <a:rPr lang="en-US" sz="2000" dirty="0">
                <a:solidFill>
                  <a:srgbClr val="001D35"/>
                </a:solidFill>
                <a:latin typeface="Google Sans"/>
              </a:rPr>
              <a:t>The value experiences a sharp decline, ending at a positive but much lower value.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B7F83F-ECFC-8AA3-32D4-4BE105DB8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1142707"/>
            <a:ext cx="6310979" cy="562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6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955107-B696-A0EF-B481-A46B915E82B0}"/>
              </a:ext>
            </a:extLst>
          </p:cNvPr>
          <p:cNvSpPr txBox="1"/>
          <p:nvPr/>
        </p:nvSpPr>
        <p:spPr>
          <a:xfrm>
            <a:off x="694944" y="0"/>
            <a:ext cx="1080211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500" dirty="0"/>
              <a:t>Lower Manhattan</a:t>
            </a:r>
            <a:r>
              <a:rPr lang="en-US" sz="4500" dirty="0"/>
              <a:t> Month on Month Growth</a:t>
            </a:r>
            <a:endParaRPr lang="en-IN" sz="4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0AAE5-5FDB-C3FF-D726-FA8470FB1980}"/>
              </a:ext>
            </a:extLst>
          </p:cNvPr>
          <p:cNvSpPr txBox="1"/>
          <p:nvPr/>
        </p:nvSpPr>
        <p:spPr>
          <a:xfrm>
            <a:off x="109728" y="1097280"/>
            <a:ext cx="52303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February :</a:t>
            </a:r>
            <a:r>
              <a:rPr lang="en-US" sz="2000" dirty="0"/>
              <a:t> sales went down compared to January, this shows that business slowed during this month, and customers were buying a little less than before.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March :</a:t>
            </a:r>
            <a:r>
              <a:rPr lang="en-US" sz="2000" dirty="0"/>
              <a:t> There was a big improvement, Sales picked up strongly, and this month marked a clear recovery after the slowdown in February.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April : </a:t>
            </a:r>
            <a:r>
              <a:rPr lang="en-US" sz="2000" dirty="0"/>
              <a:t>Sales continued to grow, but the speed of growth was a little less than March.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May :</a:t>
            </a:r>
            <a:r>
              <a:rPr lang="en-US" sz="2000" dirty="0"/>
              <a:t> The business performed the best. Sales reached their highest growth in this period.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June :</a:t>
            </a:r>
            <a:r>
              <a:rPr lang="en-US" sz="2000" dirty="0"/>
              <a:t> sales were still going up, but the rise was much smaller compared to the previous 5 months.</a:t>
            </a:r>
            <a:endParaRPr lang="en-IN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81AEC6E-3A8E-A426-39B0-6554B27A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096" y="1097280"/>
            <a:ext cx="6851904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140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914D65-8BB6-BE38-76A7-9AF07D7EEE6B}"/>
              </a:ext>
            </a:extLst>
          </p:cNvPr>
          <p:cNvSpPr txBox="1"/>
          <p:nvPr/>
        </p:nvSpPr>
        <p:spPr>
          <a:xfrm>
            <a:off x="2060448" y="284726"/>
            <a:ext cx="807110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500" dirty="0"/>
              <a:t>Astoria </a:t>
            </a:r>
            <a:r>
              <a:rPr lang="en-US" sz="4500" dirty="0"/>
              <a:t>Month on Month Growth</a:t>
            </a:r>
            <a:r>
              <a:rPr lang="en-IN" sz="45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B71A0-69AD-3580-4F9F-1A027D7801FA}"/>
              </a:ext>
            </a:extLst>
          </p:cNvPr>
          <p:cNvSpPr txBox="1"/>
          <p:nvPr/>
        </p:nvSpPr>
        <p:spPr>
          <a:xfrm>
            <a:off x="174807" y="1910804"/>
            <a:ext cx="498225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b="1" dirty="0"/>
              <a:t>February</a:t>
            </a:r>
            <a:r>
              <a:rPr lang="en-IN" sz="2000" dirty="0"/>
              <a:t> : </a:t>
            </a:r>
            <a:r>
              <a:rPr lang="en-US" sz="2000" dirty="0"/>
              <a:t>The sales figure is negative, which is atypical for sales data(</a:t>
            </a:r>
            <a:r>
              <a:rPr lang="en-IN" sz="2000" dirty="0"/>
              <a:t> -7</a:t>
            </a:r>
            <a:r>
              <a:rPr lang="en-US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March : </a:t>
            </a:r>
            <a:r>
              <a:rPr lang="en-US" sz="2000" dirty="0"/>
              <a:t>The value is positive and significantly high, around 31.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rgbClr val="001D35"/>
                </a:solidFill>
                <a:latin typeface="Google Sans"/>
              </a:rPr>
              <a:t>April: </a:t>
            </a:r>
            <a:r>
              <a:rPr lang="en-US" sz="2000" dirty="0">
                <a:solidFill>
                  <a:srgbClr val="001D35"/>
                </a:solidFill>
                <a:latin typeface="Google Sans"/>
              </a:rPr>
              <a:t>The value is positive, around 20.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May:  </a:t>
            </a:r>
            <a:r>
              <a:rPr lang="en-US" sz="2000" dirty="0"/>
              <a:t>The value is also positive and high, around 32, representing the highest value in the observed period.</a:t>
            </a:r>
            <a:endParaRPr lang="en-US" sz="2000" dirty="0">
              <a:solidFill>
                <a:srgbClr val="001D35"/>
              </a:solidFill>
              <a:latin typeface="Google San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rgbClr val="001D35"/>
                </a:solidFill>
                <a:latin typeface="Google Sans"/>
              </a:rPr>
              <a:t>June: </a:t>
            </a:r>
            <a:r>
              <a:rPr lang="en-US" sz="2000" dirty="0">
                <a:solidFill>
                  <a:srgbClr val="001D35"/>
                </a:solidFill>
                <a:latin typeface="Google Sans"/>
              </a:rPr>
              <a:t>The value is positive, around 5.</a:t>
            </a:r>
            <a:br>
              <a:rPr lang="en-US" sz="2000" dirty="0"/>
            </a:br>
            <a:r>
              <a:rPr lang="en-IN" sz="2000" dirty="0"/>
              <a:t>  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F206EC7-540D-9E38-CCB4-EB797EAC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65" y="1405508"/>
            <a:ext cx="6860128" cy="501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2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874E19-9E65-9E62-CCA5-805C3B1F6EB4}"/>
              </a:ext>
            </a:extLst>
          </p:cNvPr>
          <p:cNvSpPr txBox="1"/>
          <p:nvPr/>
        </p:nvSpPr>
        <p:spPr>
          <a:xfrm>
            <a:off x="1389888" y="418838"/>
            <a:ext cx="941222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500" dirty="0"/>
              <a:t>Product Category Distribution by Sales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E7E14-AE57-BE69-891B-C372C673A652}"/>
              </a:ext>
            </a:extLst>
          </p:cNvPr>
          <p:cNvSpPr txBox="1"/>
          <p:nvPr/>
        </p:nvSpPr>
        <p:spPr>
          <a:xfrm>
            <a:off x="308648" y="1521306"/>
            <a:ext cx="50011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 </a:t>
            </a:r>
            <a:r>
              <a:rPr lang="en-US" sz="2000" b="1" dirty="0"/>
              <a:t>Coffee</a:t>
            </a:r>
            <a:r>
              <a:rPr lang="en-US" sz="2000" dirty="0"/>
              <a:t> category has the highest total sales among all product categories, showing it is the most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Tea</a:t>
            </a:r>
            <a:r>
              <a:rPr lang="en-US" sz="2000" dirty="0"/>
              <a:t> sales are also very strong, making it the second-best seller. Focusing on tea can further boost overall business growth.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Bakery</a:t>
            </a:r>
            <a:r>
              <a:rPr lang="en-US" sz="2000" dirty="0"/>
              <a:t> and </a:t>
            </a:r>
            <a:r>
              <a:rPr lang="en-US" sz="2000" b="1" dirty="0"/>
              <a:t>Drinking</a:t>
            </a:r>
            <a:r>
              <a:rPr lang="en-US" sz="2000" dirty="0"/>
              <a:t> </a:t>
            </a:r>
            <a:r>
              <a:rPr lang="en-US" sz="2000" b="1" dirty="0"/>
              <a:t>Chocolate</a:t>
            </a:r>
            <a:r>
              <a:rPr lang="en-US" sz="2000" dirty="0"/>
              <a:t> categories show steady, reliable sales, indicating consistent customer interest but with room for more growth.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Lowest Selling Categories such as Branded, </a:t>
            </a:r>
            <a:r>
              <a:rPr lang="en-US" sz="2000" b="1" dirty="0" err="1"/>
              <a:t>Flavours</a:t>
            </a:r>
            <a:r>
              <a:rPr lang="en-US" sz="2000" dirty="0"/>
              <a:t>, </a:t>
            </a:r>
            <a:r>
              <a:rPr lang="en-US" sz="2000" b="1" dirty="0"/>
              <a:t>Loose</a:t>
            </a:r>
            <a:r>
              <a:rPr lang="en-US" sz="2000" dirty="0"/>
              <a:t> </a:t>
            </a:r>
            <a:r>
              <a:rPr lang="en-US" sz="2000" b="1" dirty="0"/>
              <a:t>Tea</a:t>
            </a:r>
            <a:r>
              <a:rPr lang="en-US" sz="2000" dirty="0"/>
              <a:t> , and </a:t>
            </a:r>
            <a:r>
              <a:rPr lang="en-US" sz="2000" b="1" dirty="0"/>
              <a:t>Coffee Beans </a:t>
            </a:r>
            <a:r>
              <a:rPr lang="en-US" sz="2000" dirty="0"/>
              <a:t>have much lower sales numbers and these products are less preferred by customers.</a:t>
            </a:r>
          </a:p>
          <a:p>
            <a:endParaRPr lang="en-IN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622AA-284E-071E-D869-A8193B45C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55" y="1230845"/>
            <a:ext cx="6573597" cy="513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104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64A06B-99DE-A9FD-71F8-292F2210FE09}"/>
              </a:ext>
            </a:extLst>
          </p:cNvPr>
          <p:cNvSpPr txBox="1"/>
          <p:nvPr/>
        </p:nvSpPr>
        <p:spPr>
          <a:xfrm>
            <a:off x="740785" y="137453"/>
            <a:ext cx="1071042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500" dirty="0"/>
              <a:t>Product Category Distribution by Transaction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6C9C6-6BAE-E769-6463-4FBC10E12102}"/>
              </a:ext>
            </a:extLst>
          </p:cNvPr>
          <p:cNvSpPr txBox="1"/>
          <p:nvPr/>
        </p:nvSpPr>
        <p:spPr>
          <a:xfrm>
            <a:off x="135082" y="922283"/>
            <a:ext cx="524741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Coffee is the top-selling category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nearly </a:t>
            </a:r>
            <a:r>
              <a:rPr lang="en-US" sz="1600" b="1" dirty="0"/>
              <a:t>90,000 units sold</a:t>
            </a:r>
            <a:r>
              <a:rPr lang="en-US" sz="1600" dirty="0"/>
              <a:t>, coffee clearly dominates the product mix.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shows strong customer preference and consistent demand.</a:t>
            </a:r>
          </a:p>
          <a:p>
            <a:r>
              <a:rPr lang="en-US" altLang="en-US" sz="1600" b="1" dirty="0">
                <a:latin typeface="Arial" panose="020B0604020202020204" pitchFamily="34" charset="0"/>
              </a:rPr>
              <a:t>2.  Packaged Chocolate is the second strongest performer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Around </a:t>
            </a:r>
            <a:r>
              <a:rPr lang="en-US" altLang="en-US" sz="1600" b="1" dirty="0">
                <a:latin typeface="Arial" panose="020B0604020202020204" pitchFamily="34" charset="0"/>
              </a:rPr>
              <a:t>70,000 units sold</a:t>
            </a:r>
            <a:r>
              <a:rPr lang="en-US" altLang="en-US" sz="1600" dirty="0">
                <a:latin typeface="Arial" panose="020B0604020202020204" pitchFamily="34" charset="0"/>
              </a:rPr>
              <a:t>, making it another key driver of sales.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</a:rPr>
              <a:t>3.  Moderate demand categories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Bakery (23,000) and Drinking Chocolate (18,000) have decent sales but are far behind coffee and chocolates.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These can be seen as steady contributors rather than major revenue drivers.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</a:rPr>
              <a:t>4.  Low-demand categories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Loose Tea, Branded items, and Coffee Beans sell very little compared to others.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</a:rPr>
              <a:t>5.  Customer preference trend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Customers are clearly more drawn toward </a:t>
            </a:r>
            <a:r>
              <a:rPr lang="en-US" altLang="en-US" sz="1600" b="1" dirty="0">
                <a:latin typeface="Arial" panose="020B0604020202020204" pitchFamily="34" charset="0"/>
              </a:rPr>
              <a:t>convenience (coffee, packaged chocolate)</a:t>
            </a:r>
            <a:r>
              <a:rPr lang="en-US" altLang="en-US" sz="1600" dirty="0">
                <a:latin typeface="Arial" panose="020B0604020202020204" pitchFamily="34" charset="0"/>
              </a:rPr>
              <a:t> than  specialty items.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IN" sz="1600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B5EA1F16-519A-90FA-F206-42A96E4CB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12" y="922283"/>
            <a:ext cx="6700406" cy="523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4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3483-56C2-E374-B695-ADD2866F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Product Category wise Sales Distribution</a:t>
            </a:r>
            <a:endParaRPr lang="en-IN" sz="4000" dirty="0">
              <a:latin typeface="+mn-lt"/>
            </a:endParaRPr>
          </a:p>
        </p:txBody>
      </p:sp>
      <p:pic>
        <p:nvPicPr>
          <p:cNvPr id="9" name="Content Placeholder 8" descr="A pie chart with text on it">
            <a:extLst>
              <a:ext uri="{FF2B5EF4-FFF2-40B4-BE49-F238E27FC236}">
                <a16:creationId xmlns:a16="http://schemas.microsoft.com/office/drawing/2014/main" id="{818395E9-8BCD-8528-E3E0-143AF09CD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136" y="1651399"/>
            <a:ext cx="6210086" cy="412234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F6164F-CE5B-B38C-FA59-D6A84580596F}"/>
              </a:ext>
            </a:extLst>
          </p:cNvPr>
          <p:cNvSpPr txBox="1"/>
          <p:nvPr/>
        </p:nvSpPr>
        <p:spPr>
          <a:xfrm>
            <a:off x="344130" y="1327304"/>
            <a:ext cx="544707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A0A0A"/>
                </a:solidFill>
                <a:cs typeface="Arial" panose="020B0604020202020204" pitchFamily="34" charset="0"/>
              </a:rPr>
              <a:t>Brewed Chai tea accounts for the largest share of sales, representing 39% of the total tea sales shown in the chart.</a:t>
            </a:r>
          </a:p>
          <a:p>
            <a:pPr marL="342900" indent="-34290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A0A0A"/>
                </a:solidFill>
                <a:cs typeface="Arial" panose="020B0604020202020204" pitchFamily="34" charset="0"/>
              </a:rPr>
              <a:t>Brewed Black tea and Brewed herbal tea share the second-largest portion equally, with each contributing 24% to the total sales.</a:t>
            </a:r>
          </a:p>
          <a:p>
            <a:pPr marL="342900" indent="-34290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A0A0A"/>
                </a:solidFill>
                <a:cs typeface="Arial" panose="020B0604020202020204" pitchFamily="34" charset="0"/>
              </a:rPr>
              <a:t>Brewed Green tea holds the smallest share of sales among the categories presented, at 12%.</a:t>
            </a:r>
          </a:p>
        </p:txBody>
      </p:sp>
    </p:spTree>
    <p:extLst>
      <p:ext uri="{BB962C8B-B14F-4D97-AF65-F5344CB8AC3E}">
        <p14:creationId xmlns:p14="http://schemas.microsoft.com/office/powerpoint/2010/main" val="229785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165A-0C11-B6A0-667A-6C269719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07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Product Category wise Sales Distribution</a:t>
            </a:r>
            <a:endParaRPr lang="en-IN" sz="4000" b="1" dirty="0"/>
          </a:p>
        </p:txBody>
      </p:sp>
      <p:pic>
        <p:nvPicPr>
          <p:cNvPr id="9" name="Content Placeholder 8" descr="A pie chart with different colored circles">
            <a:extLst>
              <a:ext uri="{FF2B5EF4-FFF2-40B4-BE49-F238E27FC236}">
                <a16:creationId xmlns:a16="http://schemas.microsoft.com/office/drawing/2014/main" id="{7C0DCEB8-7B45-C3E2-A190-48C341CC5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98" y="1612490"/>
            <a:ext cx="5956266" cy="42427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4DB5AB-8E32-3E63-41AA-44C0E8B83B55}"/>
              </a:ext>
            </a:extLst>
          </p:cNvPr>
          <p:cNvSpPr txBox="1"/>
          <p:nvPr/>
        </p:nvSpPr>
        <p:spPr>
          <a:xfrm>
            <a:off x="216309" y="1612490"/>
            <a:ext cx="5466735" cy="424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Barista Espresso </a:t>
            </a:r>
            <a:r>
              <a:rPr lang="en-IN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accounts for the largest share of sales, representing 33% of the total, making it the most popular coffee product category by sales in this distribution.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Gourmet brewed coffee </a:t>
            </a:r>
            <a:r>
              <a:rPr lang="en-IN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holds the second-largest share at 25% of total sales, indicating a significant preference for this category.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Premium brewed coffee and Organic brewed coffee</a:t>
            </a:r>
            <a:r>
              <a:rPr lang="en-IN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have relatively similar contributions to sales, at 14% and 13% respectively.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Drip coffee </a:t>
            </a:r>
            <a:r>
              <a:rPr lang="en-IN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constitutes the smallest portion of sales among the listed categories, with 11% of the total, indicating it is the least popular.</a:t>
            </a:r>
          </a:p>
        </p:txBody>
      </p:sp>
    </p:spTree>
    <p:extLst>
      <p:ext uri="{BB962C8B-B14F-4D97-AF65-F5344CB8AC3E}">
        <p14:creationId xmlns:p14="http://schemas.microsoft.com/office/powerpoint/2010/main" val="2968291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A92B-DC89-B012-1BB4-B77A8ABD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954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Product Category wise Sales Distribution</a:t>
            </a:r>
            <a:endParaRPr lang="en-IN" sz="4000" b="1" dirty="0"/>
          </a:p>
        </p:txBody>
      </p:sp>
      <p:pic>
        <p:nvPicPr>
          <p:cNvPr id="9" name="Content Placeholder 8" descr="A pie chart with text on it">
            <a:extLst>
              <a:ext uri="{FF2B5EF4-FFF2-40B4-BE49-F238E27FC236}">
                <a16:creationId xmlns:a16="http://schemas.microsoft.com/office/drawing/2014/main" id="{4239623F-48ED-1CD5-15F5-B0B6E24F0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33" y="1916906"/>
            <a:ext cx="4258269" cy="36771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81934F-2BE6-6F3A-F990-D2C8247705A8}"/>
              </a:ext>
            </a:extLst>
          </p:cNvPr>
          <p:cNvSpPr txBox="1"/>
          <p:nvPr/>
        </p:nvSpPr>
        <p:spPr>
          <a:xfrm>
            <a:off x="157316" y="1246784"/>
            <a:ext cx="5820697" cy="561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Scone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is the highest-selling category, accounting for 44% of total bakery sales, indicating it is the most popular or highest revenue-generating product among the three.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Pastry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holds the second-largest share with 31% of sales, demonstrating a significant contribution, though less than Scone.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Biscotti 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represents the smallest portion of sales at 24%, suggesting it is the least popular or lowest revenue-generating product among the three categories shown.</a:t>
            </a:r>
          </a:p>
        </p:txBody>
      </p:sp>
    </p:spTree>
    <p:extLst>
      <p:ext uri="{BB962C8B-B14F-4D97-AF65-F5344CB8AC3E}">
        <p14:creationId xmlns:p14="http://schemas.microsoft.com/office/powerpoint/2010/main" val="43121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C1072-B0A5-0A7C-F08B-2530A4446315}"/>
              </a:ext>
            </a:extLst>
          </p:cNvPr>
          <p:cNvSpPr txBox="1"/>
          <p:nvPr/>
        </p:nvSpPr>
        <p:spPr>
          <a:xfrm>
            <a:off x="2563091" y="225848"/>
            <a:ext cx="7065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Monthly sales Trends Over Time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57044-4299-E808-1572-B2F39EEC2F48}"/>
              </a:ext>
            </a:extLst>
          </p:cNvPr>
          <p:cNvSpPr txBox="1"/>
          <p:nvPr/>
        </p:nvSpPr>
        <p:spPr>
          <a:xfrm>
            <a:off x="93210" y="1122393"/>
            <a:ext cx="47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Key Insights </a:t>
            </a:r>
            <a:r>
              <a:rPr lang="en-IN" b="1" dirty="0"/>
              <a:t>on Monthly Sales Revenue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29529-DD4D-F66F-DA57-25E398093C7B}"/>
              </a:ext>
            </a:extLst>
          </p:cNvPr>
          <p:cNvSpPr txBox="1"/>
          <p:nvPr/>
        </p:nvSpPr>
        <p:spPr>
          <a:xfrm>
            <a:off x="93209" y="1491725"/>
            <a:ext cx="663205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Sales Trend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Revenue shows seasonal variation higher sales during </a:t>
            </a:r>
            <a:r>
              <a:rPr lang="en-US" sz="1400" b="1" dirty="0"/>
              <a:t>winter and festive months</a:t>
            </a:r>
            <a:r>
              <a:rPr lang="en-US" sz="1400" dirty="0"/>
              <a:t> due to increased demand for hot beverages.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Summer months may see stable or slightly lower sales, but </a:t>
            </a:r>
            <a:r>
              <a:rPr lang="en-US" sz="1400" b="1" dirty="0"/>
              <a:t>cold beverages and smoothies</a:t>
            </a:r>
            <a:r>
              <a:rPr lang="en-US" sz="1400" dirty="0"/>
              <a:t> help maintain revenue.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Peak Days &amp; Hours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Sales are consistently higher on </a:t>
            </a:r>
            <a:r>
              <a:rPr lang="en-US" sz="1400" b="1" dirty="0"/>
              <a:t>weekdays</a:t>
            </a:r>
            <a:r>
              <a:rPr lang="en-US" sz="1400" dirty="0"/>
              <a:t> (Monday–Friday).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Morning hours (7–10 AM) it is a peak timing and evening hours (5–8 PM) contribute most revenue, driven by office-goers and students.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Best-Selling Products</a:t>
            </a:r>
            <a:endParaRPr lang="en-US" sz="1400" dirty="0"/>
          </a:p>
          <a:p>
            <a:pPr lvl="1"/>
            <a:r>
              <a:rPr lang="en-US" sz="1400" b="1" dirty="0"/>
              <a:t>Cappuccino, Latte, and Cold Coffee</a:t>
            </a:r>
            <a:r>
              <a:rPr lang="en-US" sz="1400" dirty="0"/>
              <a:t> generate the highest revenue among beverages.</a:t>
            </a:r>
          </a:p>
          <a:p>
            <a:pPr lvl="1"/>
            <a:r>
              <a:rPr lang="en-US" sz="1400" dirty="0"/>
              <a:t>Add-on items like </a:t>
            </a:r>
            <a:r>
              <a:rPr lang="en-US" sz="1400" b="1" dirty="0"/>
              <a:t>cakes, sandwiches, and snacks</a:t>
            </a:r>
            <a:r>
              <a:rPr lang="en-US" sz="1400" dirty="0"/>
              <a:t> significantly boost monthly revenue.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Customer Behavior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Regular customers contribute to </a:t>
            </a:r>
            <a:r>
              <a:rPr lang="en-US" sz="1400" b="1" dirty="0"/>
              <a:t>60–70% of recurring monthly revenue</a:t>
            </a:r>
            <a:r>
              <a:rPr lang="en-US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Introduction of </a:t>
            </a:r>
            <a:r>
              <a:rPr lang="en-US" sz="1400" b="1" dirty="0"/>
              <a:t>loyalty programs or discounts</a:t>
            </a:r>
            <a:r>
              <a:rPr lang="en-US" sz="1400" dirty="0"/>
              <a:t> can further increase retention and sales.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Growth Opportunities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Expanding </a:t>
            </a:r>
            <a:r>
              <a:rPr lang="en-US" sz="1400" b="1" dirty="0"/>
              <a:t>takeaway and delivery services</a:t>
            </a:r>
            <a:r>
              <a:rPr lang="en-US" sz="1400" dirty="0"/>
              <a:t> can increase monthly revenue by 15–20%.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Store Performance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Consistent monitoring of </a:t>
            </a:r>
            <a:r>
              <a:rPr lang="en-US" sz="1400" b="1" dirty="0"/>
              <a:t>daily/weekly sales trends</a:t>
            </a:r>
            <a:r>
              <a:rPr lang="en-US" sz="1400" dirty="0"/>
              <a:t> helps identify slow periods and plan targeted promotions.</a:t>
            </a:r>
          </a:p>
          <a:p>
            <a:endParaRPr lang="en-IN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028056-BCC9-4646-A9E7-5E2BAA948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329" y="1491725"/>
            <a:ext cx="5504461" cy="457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0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1665E-B496-0083-523D-446763114BD0}"/>
              </a:ext>
            </a:extLst>
          </p:cNvPr>
          <p:cNvSpPr txBox="1"/>
          <p:nvPr/>
        </p:nvSpPr>
        <p:spPr>
          <a:xfrm>
            <a:off x="1236518" y="286555"/>
            <a:ext cx="8312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Monthly Transactions Trend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E5D44-B20A-B54F-3C1C-F9C6C53D7A41}"/>
              </a:ext>
            </a:extLst>
          </p:cNvPr>
          <p:cNvSpPr txBox="1"/>
          <p:nvPr/>
        </p:nvSpPr>
        <p:spPr>
          <a:xfrm>
            <a:off x="206478" y="1142839"/>
            <a:ext cx="608877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Key Insights on Monthly Transactions (Coffee Shop)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Steady Growth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Transactions started at </a:t>
            </a:r>
            <a:r>
              <a:rPr lang="en-US" sz="1600" b="1" dirty="0"/>
              <a:t>17,314 in January</a:t>
            </a:r>
            <a:r>
              <a:rPr lang="en-US" sz="1600" dirty="0"/>
              <a:t> and steadily increased to </a:t>
            </a:r>
            <a:r>
              <a:rPr lang="en-US" sz="1600" b="1" dirty="0"/>
              <a:t>35,352 in June</a:t>
            </a:r>
            <a:r>
              <a:rPr lang="en-US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shows </a:t>
            </a:r>
            <a:r>
              <a:rPr lang="en-US" sz="1600" b="1" dirty="0"/>
              <a:t>more than 2x growth</a:t>
            </a:r>
            <a:r>
              <a:rPr lang="en-US" sz="1600" dirty="0"/>
              <a:t> in just six months.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Seasonal Demand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noticeable jump happened from </a:t>
            </a:r>
            <a:r>
              <a:rPr lang="en-US" sz="1600" b="1" dirty="0"/>
              <a:t>March (21,229) to April (25,335)</a:t>
            </a:r>
            <a:r>
              <a:rPr lang="en-US" sz="1600" dirty="0"/>
              <a:t>, possibly due to </a:t>
            </a:r>
            <a:r>
              <a:rPr lang="en-US" sz="1600" b="1" dirty="0"/>
              <a:t>summer demand</a:t>
            </a:r>
            <a:r>
              <a:rPr lang="en-US" sz="1600" dirty="0"/>
              <a:t> and more customer visits.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Peak Performance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June recorded the highest transactions (35,352)</a:t>
            </a:r>
            <a:r>
              <a:rPr lang="en-US" sz="1600" dirty="0"/>
              <a:t>, making it the </a:t>
            </a:r>
            <a:r>
              <a:rPr lang="en-US" sz="1600" b="1" dirty="0"/>
              <a:t>best-performing month</a:t>
            </a:r>
            <a:r>
              <a:rPr lang="en-US" sz="1600" dirty="0"/>
              <a:t> in this period.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Customer Engagement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rising trend suggests </a:t>
            </a:r>
            <a:r>
              <a:rPr lang="en-US" sz="1600" b="1" dirty="0"/>
              <a:t>increasing customer loyalty and footfall</a:t>
            </a:r>
            <a:r>
              <a:rPr lang="en-US" sz="1600" dirty="0"/>
              <a:t> every month.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Promotional offers, new menu items, or seasonal drinks may have contributed to this growth.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Business Insight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If this growth continues, the coffee shop could </a:t>
            </a:r>
            <a:r>
              <a:rPr lang="en-US" sz="1600" b="1" dirty="0"/>
              <a:t>expect even higher transactions in upcoming months</a:t>
            </a:r>
            <a:r>
              <a:rPr lang="en-US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It indicates strong </a:t>
            </a:r>
            <a:r>
              <a:rPr lang="en-US" sz="1600" b="1" dirty="0"/>
              <a:t>business expansion and revenue potential</a:t>
            </a:r>
            <a:endParaRPr lang="en-US" sz="16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E1534E1-FA40-E4FF-8F67-5CA5022A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30757"/>
            <a:ext cx="5889522" cy="53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64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74AB0-4193-FA44-9BF1-3988700FF8F8}"/>
              </a:ext>
            </a:extLst>
          </p:cNvPr>
          <p:cNvSpPr txBox="1"/>
          <p:nvPr/>
        </p:nvSpPr>
        <p:spPr>
          <a:xfrm>
            <a:off x="1350817" y="218209"/>
            <a:ext cx="959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Month-over-Month growth Rate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14954AAF-60D4-1944-AE27-FDB724033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73" y="1067293"/>
            <a:ext cx="5899408" cy="543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63B983EA-564F-2706-09CA-354EBA7F9BE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2441" y="1284479"/>
            <a:ext cx="5500376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Slow Start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February saw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 of 6.8%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means sales slowed down after January.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Strong Recovery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March, growth bounced back sharply with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30% increase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strong customer demand.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Consistent Growth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April continued this positive trend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20% growth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stability in performance.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Peak Month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May was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month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achieving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growth of 31.8%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excellent sales performance.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5.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Slight Slowdown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June still had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growth (6.2%)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but it was lower compared to previous months, showing some cooling in momentum.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40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89E27-652A-549E-F9C6-2392E96AF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72866-0C41-E3D1-564F-E4F877E479ED}"/>
              </a:ext>
            </a:extLst>
          </p:cNvPr>
          <p:cNvSpPr txBox="1"/>
          <p:nvPr/>
        </p:nvSpPr>
        <p:spPr>
          <a:xfrm>
            <a:off x="3048866" y="85498"/>
            <a:ext cx="6094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Moving Average</a:t>
            </a:r>
            <a:endParaRPr lang="en-IN" sz="40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1A7157D-6355-F278-9307-FF68CEB6C6C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90944" y="1061017"/>
            <a:ext cx="4873337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Growth: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Sales increased from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₹9.8K in Jan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peak of ₹41K in June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steady business growth.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Performance Period: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Mid-May to late June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recorded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weekly sales (₹37K–₹41K)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proving it was the strongest phase for the coffee shop.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Slight Decline at End of June: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Sales dipped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₹33K in the last week of June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a slowdown after the peak.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 Trend: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shop shows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 upward sales trajectory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meaning demand and customer interest are growing month by month.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6909EF7F-CC86-A5B1-F10B-45C5D9DA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876512"/>
            <a:ext cx="6497782" cy="539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51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9C042-EC97-8018-3D90-EDC14B4D8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260BCF-0871-C632-BA85-D45A48FF85AB}"/>
              </a:ext>
            </a:extLst>
          </p:cNvPr>
          <p:cNvSpPr txBox="1"/>
          <p:nvPr/>
        </p:nvSpPr>
        <p:spPr>
          <a:xfrm>
            <a:off x="3048866" y="0"/>
            <a:ext cx="6094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Average Daily Analysis</a:t>
            </a:r>
            <a:endParaRPr lang="en-IN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18D98-862B-B105-3053-EC7E650EE834}"/>
              </a:ext>
            </a:extLst>
          </p:cNvPr>
          <p:cNvSpPr txBox="1"/>
          <p:nvPr/>
        </p:nvSpPr>
        <p:spPr>
          <a:xfrm>
            <a:off x="498764" y="948690"/>
            <a:ext cx="494607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Stable Sales All Week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Sales are consistent across all days (₹3,800–₹3,900).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major ups and downs, meaning customer flow is steady.</a:t>
            </a:r>
          </a:p>
          <a:p>
            <a:r>
              <a:rPr lang="en-US" sz="2000" b="1" dirty="0"/>
              <a:t>2. Best Day: Monday , Friday and Saturday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days has the </a:t>
            </a:r>
            <a:r>
              <a:rPr lang="en-US" sz="2000" b="1" dirty="0"/>
              <a:t>highest average sales (₹3,910)</a:t>
            </a:r>
            <a:r>
              <a:rPr lang="en-US" sz="2000" dirty="0"/>
              <a:t>.</a:t>
            </a:r>
          </a:p>
          <a:p>
            <a:r>
              <a:rPr lang="en-IN" sz="2000" b="1" dirty="0"/>
              <a:t>3. Lowest Day: Sunday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These dips may be due to mid-week slowdown and Sunday rest/holiday effects.</a:t>
            </a:r>
          </a:p>
          <a:p>
            <a:r>
              <a:rPr lang="en-US" sz="2000" b="1" dirty="0"/>
              <a:t>4. Weekdays Slightly Stronger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Monday to Friday show slightly </a:t>
            </a:r>
            <a:r>
              <a:rPr lang="en-US" sz="2000" b="1" dirty="0"/>
              <a:t>better performance</a:t>
            </a:r>
            <a:r>
              <a:rPr lang="en-US" sz="2000" dirty="0"/>
              <a:t> compared to weekends . Indicates more sales come from the </a:t>
            </a:r>
            <a:r>
              <a:rPr lang="en-US" sz="2000" b="1" dirty="0"/>
              <a:t>working population</a:t>
            </a:r>
            <a:r>
              <a:rPr lang="en-US" sz="2000" dirty="0"/>
              <a:t>.</a:t>
            </a:r>
          </a:p>
          <a:p>
            <a:endParaRPr lang="en-US" altLang="en-US" sz="2000" dirty="0"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94155FCB-07FA-2735-6452-F0A0B8593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091" y="769441"/>
            <a:ext cx="6413254" cy="5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2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3AF4-2D6E-1FED-A34E-6E42A4D12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A26BCD-F95F-CD3C-63EE-EAF368F2E377}"/>
              </a:ext>
            </a:extLst>
          </p:cNvPr>
          <p:cNvSpPr txBox="1"/>
          <p:nvPr/>
        </p:nvSpPr>
        <p:spPr>
          <a:xfrm>
            <a:off x="3048866" y="106280"/>
            <a:ext cx="609426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/>
              <a:t>Hourly</a:t>
            </a:r>
            <a:r>
              <a:rPr lang="en-US" dirty="0"/>
              <a:t> </a:t>
            </a:r>
            <a:r>
              <a:rPr lang="en-US" sz="5000" dirty="0"/>
              <a:t>Analysis</a:t>
            </a:r>
            <a:endParaRPr lang="en-IN" sz="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25569-4F76-94D2-2553-21F534D4EF0D}"/>
              </a:ext>
            </a:extLst>
          </p:cNvPr>
          <p:cNvSpPr txBox="1"/>
          <p:nvPr/>
        </p:nvSpPr>
        <p:spPr>
          <a:xfrm>
            <a:off x="353291" y="1059873"/>
            <a:ext cx="521623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Morning Peak (8 AM – 11 AM)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Sales rise quickly after </a:t>
            </a:r>
            <a:r>
              <a:rPr lang="en-US" sz="2000" b="1" dirty="0"/>
              <a:t>7 AM </a:t>
            </a:r>
            <a:r>
              <a:rPr lang="en-US" sz="2000" dirty="0"/>
              <a:t>. Peak demand happens between </a:t>
            </a:r>
            <a:r>
              <a:rPr lang="en-US" sz="2000" b="1" dirty="0"/>
              <a:t>9 AM – 11 Am</a:t>
            </a:r>
          </a:p>
          <a:p>
            <a:r>
              <a:rPr lang="en-US" sz="2000" b="1" dirty="0"/>
              <a:t>2.   Midday Drop (12 PM – 2 PM)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Sales d after 11 AM and stay </a:t>
            </a:r>
            <a:r>
              <a:rPr lang="en-US" sz="2000" b="1" dirty="0"/>
              <a:t>lower around noon</a:t>
            </a:r>
            <a:r>
              <a:rPr lang="en-US" sz="2000" dirty="0"/>
              <a:t>.</a:t>
            </a:r>
          </a:p>
          <a:p>
            <a:r>
              <a:rPr lang="en-IN" sz="2000" b="1" dirty="0"/>
              <a:t>3.   Evening Stability (3 PM – 6 PM)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Sales stabilize between </a:t>
            </a:r>
            <a:r>
              <a:rPr lang="en-IN" sz="2000" b="1" dirty="0"/>
              <a:t>3 PM – 6 PM</a:t>
            </a:r>
            <a:r>
              <a:rPr lang="en-IN" sz="2000" dirty="0"/>
              <a:t>. A steady </a:t>
            </a:r>
            <a:r>
              <a:rPr lang="en-IN" sz="2000" b="1" dirty="0"/>
              <a:t>afternoon/evening coffee break crowd</a:t>
            </a:r>
            <a:r>
              <a:rPr lang="en-IN" sz="2000" dirty="0"/>
              <a:t>.</a:t>
            </a:r>
          </a:p>
          <a:p>
            <a:pPr marL="342900" indent="-342900">
              <a:buAutoNum type="arabicPeriod" startAt="4"/>
            </a:pPr>
            <a:r>
              <a:rPr lang="en-IN" sz="2000" b="1" dirty="0"/>
              <a:t>Late Evening Decline (7 PM – 8 PM)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Sales start reducing after </a:t>
            </a:r>
            <a:r>
              <a:rPr lang="en-IN" sz="2000" b="1" dirty="0"/>
              <a:t>7 PM</a:t>
            </a:r>
            <a:r>
              <a:rPr lang="en-IN" sz="2000" dirty="0"/>
              <a:t>, and by </a:t>
            </a:r>
            <a:r>
              <a:rPr lang="en-IN" sz="2000" b="1" dirty="0"/>
              <a:t>8 PM–9 PM</a:t>
            </a:r>
            <a:r>
              <a:rPr lang="en-IN" sz="2000" dirty="0"/>
              <a:t>, sales are minimal. Very few customers prefer late-night coffee.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299589D8-6247-0727-B49F-85F422B66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566" y="1059873"/>
            <a:ext cx="6094267" cy="486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3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BE1C7-5786-F917-4949-DE3FE6F00D90}"/>
              </a:ext>
            </a:extLst>
          </p:cNvPr>
          <p:cNvSpPr txBox="1"/>
          <p:nvPr/>
        </p:nvSpPr>
        <p:spPr>
          <a:xfrm>
            <a:off x="1496290" y="220579"/>
            <a:ext cx="906087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/>
              <a:t>Hourly Sales By Product Category</a:t>
            </a:r>
            <a:endParaRPr lang="en-IN" sz="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91CEC-E72F-A388-5B92-680780A3BD12}"/>
              </a:ext>
            </a:extLst>
          </p:cNvPr>
          <p:cNvSpPr txBox="1"/>
          <p:nvPr/>
        </p:nvSpPr>
        <p:spPr>
          <a:xfrm>
            <a:off x="332508" y="1558636"/>
            <a:ext cx="46551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Morning (8–10 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Peak sales, Coffee , Tea ,</a:t>
            </a:r>
            <a:r>
              <a:rPr lang="en-US" altLang="en-US" sz="2000" dirty="0">
                <a:latin typeface="Arial" panose="020B0604020202020204" pitchFamily="34" charset="0"/>
              </a:rPr>
              <a:t> bakery, and drinking chocolate</a:t>
            </a:r>
            <a:r>
              <a:rPr lang="en-US" sz="2000" dirty="0"/>
              <a:t> dominate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Biggest rush is in the </a:t>
            </a:r>
            <a:r>
              <a:rPr lang="en-US" sz="2000" b="1" dirty="0"/>
              <a:t>Morning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</a:p>
          <a:p>
            <a:r>
              <a:rPr lang="en-IN" sz="2000" b="1" dirty="0"/>
              <a:t>2.  Mid-Day (11– 2 PM)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sales drop after 11 AM (Coffee falls, Tea stable)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Moderate sales, tea &amp; snacks.</a:t>
            </a:r>
          </a:p>
          <a:p>
            <a:r>
              <a:rPr lang="en-IN" sz="2000" b="1" dirty="0"/>
              <a:t>3.   Afternoon &amp; Evening(2–8 PM)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Customers take </a:t>
            </a:r>
            <a:r>
              <a:rPr lang="en-US" sz="2000" b="1" dirty="0"/>
              <a:t>afternoon tea/coffee breaks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People finish work, fewer coffee drinkers.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After 6 PM</a:t>
            </a:r>
            <a:r>
              <a:rPr lang="en-US" sz="2000" dirty="0"/>
              <a:t> Sharp decline, very low demand by 9 PM.</a:t>
            </a:r>
            <a:endParaRPr lang="en-IN" sz="20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7658368-BFE8-D275-5BD9-DD1C9E4AC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90" y="1265228"/>
            <a:ext cx="6686002" cy="500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02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6529C-758B-1B4E-4D5B-A124A25A34AE}"/>
              </a:ext>
            </a:extLst>
          </p:cNvPr>
          <p:cNvSpPr txBox="1"/>
          <p:nvPr/>
        </p:nvSpPr>
        <p:spPr>
          <a:xfrm>
            <a:off x="3048866" y="48794"/>
            <a:ext cx="609426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/>
              <a:t>Store Rankings</a:t>
            </a:r>
            <a:endParaRPr lang="en-IN" sz="50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FD36340-3F77-5B5F-958D-F9964E947C9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1" y="1192121"/>
            <a:ext cx="5571743" cy="4881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Hell’s Kitchen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Best-performing store with the highest growth, climbing from ₹27.8K in January to ₹56.9K in June. Shows strong demand and consistent momentum.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suggests that Hell’s Kitchen has been gaining strong customer demand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Lower Manhattan</a:t>
            </a:r>
            <a:r>
              <a:rPr lang="en-US" altLang="en-US" dirty="0">
                <a:latin typeface="Arial" panose="020B0604020202020204" pitchFamily="34" charset="0"/>
              </a:rPr>
              <a:t>: Consistent but slightly behind the other two (₹54.4K in June). Still growing well but not as fast as Hell’s Kitchen.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Store is performing well and maintaining customer engagement. 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Astoria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Stable performer, slightly ahead of Lower Manhattan in May–June (₹55K in June). Competitive and reliable.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Astoria has a pattern very similar to Lower Manhattan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1E1FF55-C3FD-2525-DD46-B107F2FD7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43" y="1023937"/>
            <a:ext cx="6412995" cy="521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646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</TotalTime>
  <Words>1775</Words>
  <Application>Microsoft Office PowerPoint</Application>
  <PresentationFormat>Widescreen</PresentationFormat>
  <Paragraphs>148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Google Sans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Category wise Sales Distribution</vt:lpstr>
      <vt:lpstr>Product Category wise Sales Distribution</vt:lpstr>
      <vt:lpstr>Product Category wise Sales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Pranay R Kamble</dc:creator>
  <cp:lastModifiedBy>Pranay R Kamble</cp:lastModifiedBy>
  <cp:revision>10</cp:revision>
  <dcterms:created xsi:type="dcterms:W3CDTF">2025-09-09T12:47:24Z</dcterms:created>
  <dcterms:modified xsi:type="dcterms:W3CDTF">2025-09-14T07:13:16Z</dcterms:modified>
</cp:coreProperties>
</file>